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71" r:id="rId5"/>
    <p:sldId id="261" r:id="rId6"/>
    <p:sldId id="264" r:id="rId7"/>
    <p:sldId id="262" r:id="rId8"/>
    <p:sldId id="272" r:id="rId9"/>
    <p:sldId id="273"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FF6D6A-BA67-435F-9202-02F3FE7E5277}" v="63" dt="2023-06-12T03:46:37.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945" autoAdjust="0"/>
  </p:normalViewPr>
  <p:slideViewPr>
    <p:cSldViewPr snapToGrid="0">
      <p:cViewPr varScale="1">
        <p:scale>
          <a:sx n="65" d="100"/>
          <a:sy n="65" d="100"/>
        </p:scale>
        <p:origin x="1286" y="58"/>
      </p:cViewPr>
      <p:guideLst/>
    </p:cSldViewPr>
  </p:slideViewPr>
  <p:notesTextViewPr>
    <p:cViewPr>
      <p:scale>
        <a:sx n="1" d="1"/>
        <a:sy n="1" d="1"/>
      </p:scale>
      <p:origin x="0" y="-374"/>
    </p:cViewPr>
  </p:notesTextViewPr>
  <p:notesViewPr>
    <p:cSldViewPr snapToGrid="0">
      <p:cViewPr varScale="1">
        <p:scale>
          <a:sx n="72" d="100"/>
          <a:sy n="72" d="100"/>
        </p:scale>
        <p:origin x="293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hinehd\AppData\Local\Microsoft\Windows\INetCache\Content.Outlook\0QQXUU22\2014-2023%20Federal%20Grant%20Alloc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2017</a:t>
            </a:r>
            <a:r>
              <a:rPr lang="en-US" b="1" baseline="0" dirty="0"/>
              <a:t> - 2023 Federal Grant Allocations</a:t>
            </a:r>
            <a:endParaRPr lang="en-US" b="1" dirty="0"/>
          </a:p>
        </c:rich>
      </c:tx>
      <c:layout>
        <c:manualLayout>
          <c:xMode val="edge"/>
          <c:yMode val="edge"/>
          <c:x val="0.1979851622340455"/>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Sheet1!$B$5</c:f>
              <c:strCache>
                <c:ptCount val="1"/>
                <c:pt idx="0">
                  <c:v>CDBG</c:v>
                </c:pt>
              </c:strCache>
            </c:strRef>
          </c:tx>
          <c:spPr>
            <a:solidFill>
              <a:schemeClr val="accent1"/>
            </a:solidFill>
            <a:ln>
              <a:noFill/>
            </a:ln>
            <a:effectLst/>
          </c:spPr>
          <c:cat>
            <c:numRef>
              <c:f>Sheet1!$C$4:$L$4</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Sheet1!$C$5:$L$5</c:f>
              <c:numCache>
                <c:formatCode>#,##0_);[Red]\(#,##0\)</c:formatCode>
                <c:ptCount val="10"/>
                <c:pt idx="0">
                  <c:v>9355960.0899999999</c:v>
                </c:pt>
                <c:pt idx="1">
                  <c:v>9107239.3900000006</c:v>
                </c:pt>
                <c:pt idx="2">
                  <c:v>8984932</c:v>
                </c:pt>
                <c:pt idx="3">
                  <c:v>8848381</c:v>
                </c:pt>
                <c:pt idx="4">
                  <c:v>9488150</c:v>
                </c:pt>
                <c:pt idx="5">
                  <c:v>9339546</c:v>
                </c:pt>
                <c:pt idx="6">
                  <c:v>9586332</c:v>
                </c:pt>
                <c:pt idx="7">
                  <c:v>9533942</c:v>
                </c:pt>
                <c:pt idx="8">
                  <c:v>9401742</c:v>
                </c:pt>
                <c:pt idx="9">
                  <c:v>9486805</c:v>
                </c:pt>
              </c:numCache>
            </c:numRef>
          </c:val>
          <c:extLst>
            <c:ext xmlns:c16="http://schemas.microsoft.com/office/drawing/2014/chart" uri="{C3380CC4-5D6E-409C-BE32-E72D297353CC}">
              <c16:uniqueId val="{00000000-7A46-49D9-98C8-07C3E6D2E2F5}"/>
            </c:ext>
          </c:extLst>
        </c:ser>
        <c:ser>
          <c:idx val="1"/>
          <c:order val="1"/>
          <c:tx>
            <c:strRef>
              <c:f>Sheet1!$B$6</c:f>
              <c:strCache>
                <c:ptCount val="1"/>
                <c:pt idx="0">
                  <c:v>HOPWA</c:v>
                </c:pt>
              </c:strCache>
            </c:strRef>
          </c:tx>
          <c:spPr>
            <a:solidFill>
              <a:schemeClr val="accent2"/>
            </a:solidFill>
            <a:ln>
              <a:noFill/>
            </a:ln>
            <a:effectLst/>
          </c:spPr>
          <c:cat>
            <c:numRef>
              <c:f>Sheet1!$C$4:$L$4</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Sheet1!$C$6:$L$6</c:f>
              <c:numCache>
                <c:formatCode>#,##0_);[Red]\(#,##0\)</c:formatCode>
                <c:ptCount val="10"/>
                <c:pt idx="0">
                  <c:v>1779598</c:v>
                </c:pt>
                <c:pt idx="1">
                  <c:v>1770821</c:v>
                </c:pt>
                <c:pt idx="2">
                  <c:v>1783626</c:v>
                </c:pt>
                <c:pt idx="3">
                  <c:v>2029803.68</c:v>
                </c:pt>
                <c:pt idx="4">
                  <c:v>2302251</c:v>
                </c:pt>
                <c:pt idx="5">
                  <c:v>2600883</c:v>
                </c:pt>
                <c:pt idx="6">
                  <c:v>2929601</c:v>
                </c:pt>
                <c:pt idx="7">
                  <c:v>3150304</c:v>
                </c:pt>
                <c:pt idx="8">
                  <c:v>3357136</c:v>
                </c:pt>
                <c:pt idx="9">
                  <c:v>3716896</c:v>
                </c:pt>
              </c:numCache>
            </c:numRef>
          </c:val>
          <c:extLst>
            <c:ext xmlns:c16="http://schemas.microsoft.com/office/drawing/2014/chart" uri="{C3380CC4-5D6E-409C-BE32-E72D297353CC}">
              <c16:uniqueId val="{00000001-7A46-49D9-98C8-07C3E6D2E2F5}"/>
            </c:ext>
          </c:extLst>
        </c:ser>
        <c:ser>
          <c:idx val="2"/>
          <c:order val="2"/>
          <c:tx>
            <c:strRef>
              <c:f>Sheet1!$B$7</c:f>
              <c:strCache>
                <c:ptCount val="1"/>
                <c:pt idx="0">
                  <c:v>ESG</c:v>
                </c:pt>
              </c:strCache>
            </c:strRef>
          </c:tx>
          <c:spPr>
            <a:solidFill>
              <a:schemeClr val="accent3"/>
            </a:solidFill>
            <a:ln>
              <a:noFill/>
            </a:ln>
            <a:effectLst/>
          </c:spPr>
          <c:cat>
            <c:numRef>
              <c:f>Sheet1!$C$4:$L$4</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Sheet1!$C$7:$L$7</c:f>
              <c:numCache>
                <c:formatCode>#,##0_);[Red]\(#,##0\)</c:formatCode>
                <c:ptCount val="10"/>
                <c:pt idx="0">
                  <c:v>780457</c:v>
                </c:pt>
                <c:pt idx="1">
                  <c:v>833959</c:v>
                </c:pt>
                <c:pt idx="2">
                  <c:v>819850</c:v>
                </c:pt>
                <c:pt idx="3">
                  <c:v>808890</c:v>
                </c:pt>
                <c:pt idx="4">
                  <c:v>796553</c:v>
                </c:pt>
                <c:pt idx="5">
                  <c:v>805090</c:v>
                </c:pt>
                <c:pt idx="6">
                  <c:v>820644</c:v>
                </c:pt>
                <c:pt idx="7">
                  <c:v>827674</c:v>
                </c:pt>
                <c:pt idx="8">
                  <c:v>801427</c:v>
                </c:pt>
                <c:pt idx="9">
                  <c:v>826314</c:v>
                </c:pt>
              </c:numCache>
            </c:numRef>
          </c:val>
          <c:extLst>
            <c:ext xmlns:c16="http://schemas.microsoft.com/office/drawing/2014/chart" uri="{C3380CC4-5D6E-409C-BE32-E72D297353CC}">
              <c16:uniqueId val="{00000002-7A46-49D9-98C8-07C3E6D2E2F5}"/>
            </c:ext>
          </c:extLst>
        </c:ser>
        <c:ser>
          <c:idx val="3"/>
          <c:order val="3"/>
          <c:tx>
            <c:strRef>
              <c:f>Sheet1!$B$8</c:f>
              <c:strCache>
                <c:ptCount val="1"/>
                <c:pt idx="0">
                  <c:v>HOME</c:v>
                </c:pt>
              </c:strCache>
            </c:strRef>
          </c:tx>
          <c:spPr>
            <a:solidFill>
              <a:schemeClr val="accent4"/>
            </a:solidFill>
            <a:ln>
              <a:noFill/>
            </a:ln>
            <a:effectLst/>
          </c:spPr>
          <c:cat>
            <c:numRef>
              <c:f>Sheet1!$C$4:$L$4</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Sheet1!$C$8:$L$8</c:f>
              <c:numCache>
                <c:formatCode>#,##0_);[Red]\(#,##0\)</c:formatCode>
                <c:ptCount val="10"/>
                <c:pt idx="0">
                  <c:v>1306896</c:v>
                </c:pt>
                <c:pt idx="1">
                  <c:v>2262246</c:v>
                </c:pt>
                <c:pt idx="2">
                  <c:v>2421282</c:v>
                </c:pt>
                <c:pt idx="3">
                  <c:v>2397161</c:v>
                </c:pt>
                <c:pt idx="4">
                  <c:v>3298415</c:v>
                </c:pt>
                <c:pt idx="5">
                  <c:v>3043164</c:v>
                </c:pt>
                <c:pt idx="6">
                  <c:v>3389788</c:v>
                </c:pt>
                <c:pt idx="7">
                  <c:v>3371865</c:v>
                </c:pt>
                <c:pt idx="8">
                  <c:v>3650525</c:v>
                </c:pt>
                <c:pt idx="9">
                  <c:v>3717743</c:v>
                </c:pt>
              </c:numCache>
            </c:numRef>
          </c:val>
          <c:extLst>
            <c:ext xmlns:c16="http://schemas.microsoft.com/office/drawing/2014/chart" uri="{C3380CC4-5D6E-409C-BE32-E72D297353CC}">
              <c16:uniqueId val="{00000003-7A46-49D9-98C8-07C3E6D2E2F5}"/>
            </c:ext>
          </c:extLst>
        </c:ser>
        <c:dLbls>
          <c:showLegendKey val="0"/>
          <c:showVal val="0"/>
          <c:showCatName val="0"/>
          <c:showSerName val="0"/>
          <c:showPercent val="0"/>
          <c:showBubbleSize val="0"/>
        </c:dLbls>
        <c:axId val="1045179312"/>
        <c:axId val="1362814991"/>
      </c:areaChart>
      <c:catAx>
        <c:axId val="1045179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2814991"/>
        <c:crosses val="autoZero"/>
        <c:auto val="1"/>
        <c:lblAlgn val="ctr"/>
        <c:lblOffset val="100"/>
        <c:noMultiLvlLbl val="0"/>
      </c:catAx>
      <c:valAx>
        <c:axId val="136281499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179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047E7-0424-4164-B086-C71B917D4099}" type="datetimeFigureOut">
              <a:rPr lang="en-US" smtClean="0"/>
              <a:t>6/9/2023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249D8-B52D-4F76-AAE1-63780F0DF509}" type="slidenum">
              <a:rPr lang="en-US" smtClean="0"/>
              <a:t>‹#›</a:t>
            </a:fld>
            <a:endParaRPr lang="en-US" dirty="0"/>
          </a:p>
        </p:txBody>
      </p:sp>
    </p:spTree>
    <p:extLst>
      <p:ext uri="{BB962C8B-B14F-4D97-AF65-F5344CB8AC3E}">
        <p14:creationId xmlns:p14="http://schemas.microsoft.com/office/powerpoint/2010/main" val="2153319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Raise hands for </a:t>
            </a:r>
          </a:p>
          <a:p>
            <a:endParaRPr lang="en-US" sz="1600" b="1" dirty="0"/>
          </a:p>
          <a:p>
            <a:r>
              <a:rPr lang="en-US" sz="1600" b="1" dirty="0"/>
              <a:t>Who does Public Services Now?</a:t>
            </a:r>
          </a:p>
          <a:p>
            <a:r>
              <a:rPr lang="en-US" sz="1600" b="1" dirty="0"/>
              <a:t>Who doesn’t but considering it?</a:t>
            </a:r>
          </a:p>
          <a:p>
            <a:endParaRPr lang="en-US" sz="1600" b="1" dirty="0"/>
          </a:p>
          <a:p>
            <a:endParaRPr lang="en-US" sz="1600" b="1" dirty="0"/>
          </a:p>
          <a:p>
            <a:r>
              <a:rPr lang="en-US" sz="1600" b="1" dirty="0"/>
              <a:t>Tell experienced people they’re going to  help share knowledge with colleagues as part of presentation.</a:t>
            </a:r>
          </a:p>
        </p:txBody>
      </p:sp>
      <p:sp>
        <p:nvSpPr>
          <p:cNvPr id="4" name="Slide Number Placeholder 3"/>
          <p:cNvSpPr>
            <a:spLocks noGrp="1"/>
          </p:cNvSpPr>
          <p:nvPr>
            <p:ph type="sldNum" sz="quarter" idx="5"/>
          </p:nvPr>
        </p:nvSpPr>
        <p:spPr/>
        <p:txBody>
          <a:bodyPr/>
          <a:lstStyle/>
          <a:p>
            <a:fld id="{C55249D8-B52D-4F76-AAE1-63780F0DF509}" type="slidenum">
              <a:rPr lang="en-US" smtClean="0"/>
              <a:t>1</a:t>
            </a:fld>
            <a:endParaRPr lang="en-US" dirty="0"/>
          </a:p>
        </p:txBody>
      </p:sp>
    </p:spTree>
    <p:extLst>
      <p:ext uri="{BB962C8B-B14F-4D97-AF65-F5344CB8AC3E}">
        <p14:creationId xmlns:p14="http://schemas.microsoft.com/office/powerpoint/2010/main" val="3841093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How Con Plan and AAP data assessment help you see what's coming</a:t>
            </a:r>
          </a:p>
          <a:p>
            <a:endParaRPr lang="en-US" sz="1400" b="1" dirty="0"/>
          </a:p>
          <a:p>
            <a:endParaRPr lang="en-US" sz="1400" b="1" dirty="0"/>
          </a:p>
          <a:p>
            <a:r>
              <a:rPr lang="en-US" sz="1400" b="1" dirty="0"/>
              <a:t>Partners with knowledge (Public health boards, provider stakeholds, community and senior center data</a:t>
            </a:r>
          </a:p>
          <a:p>
            <a:r>
              <a:rPr lang="en-US" sz="1400" b="1" dirty="0"/>
              <a:t>For us emerging need is opioid and fentanyl crisis</a:t>
            </a:r>
          </a:p>
          <a:p>
            <a:r>
              <a:rPr lang="en-US" sz="1400" b="1" dirty="0"/>
              <a:t>Building urgency to address but could be facility for treatment; operations out of CDBG? </a:t>
            </a:r>
          </a:p>
          <a:p>
            <a:r>
              <a:rPr lang="en-US" sz="1400" b="1" dirty="0"/>
              <a:t>Supplanting, coordination with King County Regional Mental Health and Substance Abuse Treatment system</a:t>
            </a:r>
          </a:p>
          <a:p>
            <a:endParaRPr lang="en-US" sz="1400" b="1" dirty="0"/>
          </a:p>
          <a:p>
            <a:r>
              <a:rPr lang="en-US" sz="1400" b="1" dirty="0"/>
              <a:t>What should the priority be; always competing issues and not enough money but may have clear localized trend as with meth addiction ravages whole counties.   </a:t>
            </a:r>
          </a:p>
          <a:p>
            <a:endParaRPr lang="en-US" sz="1400" b="1" dirty="0"/>
          </a:p>
          <a:p>
            <a:r>
              <a:rPr lang="en-US" sz="1400" b="1" dirty="0"/>
              <a:t>Tricky aspect of not supplanting local funding that should already be addressing.  New issues or demonstrated new increase in demand.  </a:t>
            </a:r>
          </a:p>
        </p:txBody>
      </p:sp>
      <p:sp>
        <p:nvSpPr>
          <p:cNvPr id="4" name="Slide Number Placeholder 3"/>
          <p:cNvSpPr>
            <a:spLocks noGrp="1"/>
          </p:cNvSpPr>
          <p:nvPr>
            <p:ph type="sldNum" sz="quarter" idx="5"/>
          </p:nvPr>
        </p:nvSpPr>
        <p:spPr/>
        <p:txBody>
          <a:bodyPr/>
          <a:lstStyle/>
          <a:p>
            <a:fld id="{C55249D8-B52D-4F76-AAE1-63780F0DF509}" type="slidenum">
              <a:rPr lang="en-US" smtClean="0"/>
              <a:t>10</a:t>
            </a:fld>
            <a:endParaRPr lang="en-US" dirty="0"/>
          </a:p>
        </p:txBody>
      </p:sp>
    </p:spTree>
    <p:extLst>
      <p:ext uri="{BB962C8B-B14F-4D97-AF65-F5344CB8AC3E}">
        <p14:creationId xmlns:p14="http://schemas.microsoft.com/office/powerpoint/2010/main" val="396317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Gill Sans Nova" panose="020B0602020104020203" pitchFamily="34" charset="0"/>
              </a:rPr>
              <a:t>Public Services eligible uses</a:t>
            </a:r>
          </a:p>
          <a:p>
            <a:r>
              <a:rPr lang="en-US" sz="1200" dirty="0">
                <a:solidFill>
                  <a:schemeClr val="bg1"/>
                </a:solidFill>
                <a:latin typeface="Gill Sans Nova" panose="020B0602020104020203" pitchFamily="34" charset="0"/>
              </a:rPr>
              <a:t>History of how the City has used it’s PS dollars on response to homelessness</a:t>
            </a:r>
          </a:p>
          <a:p>
            <a:r>
              <a:rPr lang="en-US" sz="1200" dirty="0">
                <a:solidFill>
                  <a:schemeClr val="bg1"/>
                </a:solidFill>
                <a:latin typeface="Gill Sans Nova" panose="020B0602020104020203" pitchFamily="34" charset="0"/>
              </a:rPr>
              <a:t>Impact of use during the pandemic and under CARES Act waivers</a:t>
            </a:r>
          </a:p>
          <a:p>
            <a:r>
              <a:rPr lang="en-US" sz="1200" dirty="0">
                <a:solidFill>
                  <a:schemeClr val="bg1"/>
                </a:solidFill>
                <a:latin typeface="Gill Sans Nova" panose="020B0602020104020203" pitchFamily="34" charset="0"/>
              </a:rPr>
              <a:t>Facing the “cliff” of ending the pandemic money (rent assistance, extra temporary housing (hotels etc.) and end of eviction prevention legislation at the federal, state and local level.</a:t>
            </a:r>
          </a:p>
          <a:p>
            <a:r>
              <a:rPr lang="en-US" sz="1200" dirty="0">
                <a:solidFill>
                  <a:schemeClr val="bg1"/>
                </a:solidFill>
                <a:latin typeface="Gill Sans Nova" panose="020B0602020104020203" pitchFamily="34" charset="0"/>
              </a:rPr>
              <a:t>Emerging need like addressing the opioid and fentanyl crisis</a:t>
            </a:r>
          </a:p>
          <a:p>
            <a:endParaRPr lang="en-US" dirty="0"/>
          </a:p>
        </p:txBody>
      </p:sp>
      <p:sp>
        <p:nvSpPr>
          <p:cNvPr id="4" name="Slide Number Placeholder 3"/>
          <p:cNvSpPr>
            <a:spLocks noGrp="1"/>
          </p:cNvSpPr>
          <p:nvPr>
            <p:ph type="sldNum" sz="quarter" idx="5"/>
          </p:nvPr>
        </p:nvSpPr>
        <p:spPr/>
        <p:txBody>
          <a:bodyPr/>
          <a:lstStyle/>
          <a:p>
            <a:fld id="{C55249D8-B52D-4F76-AAE1-63780F0DF509}" type="slidenum">
              <a:rPr lang="en-US" smtClean="0"/>
              <a:t>2</a:t>
            </a:fld>
            <a:endParaRPr lang="en-US" dirty="0"/>
          </a:p>
        </p:txBody>
      </p:sp>
    </p:spTree>
    <p:extLst>
      <p:ext uri="{BB962C8B-B14F-4D97-AF65-F5344CB8AC3E}">
        <p14:creationId xmlns:p14="http://schemas.microsoft.com/office/powerpoint/2010/main" val="300623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Gill Sans Nova" panose="020B0602020104020203" pitchFamily="34" charset="0"/>
              </a:rPr>
              <a:t>Basically CDBG (November 2007) 7-1 HUD, Office of Block Grant Assistance Chapter 7: Public Services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The CDBG regulations allow the use of grant funds for a wide range of public service activities, including, but not limited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Gill Sans Nova" panose="020B06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Employment services (e.g., job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Crime prevention and public safety;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Child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Health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Substance abuse services (e.g., counseling and treatment);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Fair housing counseling;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Education programs;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Energy conservation;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Services for senior citizens;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Services for homeless persons;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Welfare services (excluding income payments);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Nova" panose="020B0602020104020203" pitchFamily="34" charset="0"/>
              </a:rPr>
              <a:t>Recreational services.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5249D8-B52D-4F76-AAE1-63780F0DF509}" type="slidenum">
              <a:rPr lang="en-US" smtClean="0"/>
              <a:t>3</a:t>
            </a:fld>
            <a:endParaRPr lang="en-US" dirty="0"/>
          </a:p>
        </p:txBody>
      </p:sp>
    </p:spTree>
    <p:extLst>
      <p:ext uri="{BB962C8B-B14F-4D97-AF65-F5344CB8AC3E}">
        <p14:creationId xmlns:p14="http://schemas.microsoft.com/office/powerpoint/2010/main" val="184233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7.1.2 Ineligible Public Service Activities  The provision of “income payments” is an ineligible CDBG activity if these payments are provided as a grant.  Income payments are payments to an individual or family, which are used to provide basic services such as food, shelter (including payment for rent, mortgage, and/or utilities) or clothing.   However, such expenditures are eligible under the following conditions: The income payments do not exceed three consecutive months; and  Basically CDBG (November 2007) 7-2 HUD, Office of Block Grant Assistance Chapter 7: Public Services The payments are made directly to the provider of such services on behalf of an individual or family.  Income payments that are provided as a loan are permissible within the public services cap.  Political activities are ineligible. </a:t>
            </a:r>
          </a:p>
          <a:p>
            <a:endParaRPr lang="en-US" dirty="0"/>
          </a:p>
          <a:p>
            <a:endParaRPr lang="en-US" dirty="0"/>
          </a:p>
          <a:p>
            <a:r>
              <a:rPr lang="en-US" dirty="0"/>
              <a:t>So how many grantees have done rent assistance?  Mortgage assistance or utilities?  How challenging is it to avoid duplication of benefit?  Track limits of three consecutive months.</a:t>
            </a:r>
          </a:p>
          <a:p>
            <a:r>
              <a:rPr lang="en-US" dirty="0"/>
              <a:t>Even more complex when you have folks cycling from public housing, homelessness, rapid re-housing placements.  </a:t>
            </a:r>
          </a:p>
          <a:p>
            <a:endParaRPr lang="en-US" dirty="0"/>
          </a:p>
          <a:p>
            <a:r>
              <a:rPr lang="en-US" dirty="0"/>
              <a:t>Also think about difference of operations cost for transitional housing versus, subsidizing cost of rent for specific HH.  </a:t>
            </a:r>
          </a:p>
          <a:p>
            <a:endParaRPr lang="en-US" dirty="0"/>
          </a:p>
          <a:p>
            <a:endParaRPr lang="en-US" dirty="0"/>
          </a:p>
          <a:p>
            <a:r>
              <a:rPr lang="en-US" dirty="0"/>
              <a:t>So last one seems really obvious right???   How about a church that helps with one-time rent to get recent immigrants who might otherwise be homeless into housing?  And what if those recipients were also active in the churches human rights advocacy activities?    Not always clear answer; but diligent in questions and if unsure if activity is allowable—seek knowledgeable consult (maybe more experienced peer first then HUD rep.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5249D8-B52D-4F76-AAE1-63780F0DF509}" type="slidenum">
              <a:rPr lang="en-US" smtClean="0"/>
              <a:t>4</a:t>
            </a:fld>
            <a:endParaRPr lang="en-US" dirty="0"/>
          </a:p>
        </p:txBody>
      </p:sp>
    </p:spTree>
    <p:extLst>
      <p:ext uri="{BB962C8B-B14F-4D97-AF65-F5344CB8AC3E}">
        <p14:creationId xmlns:p14="http://schemas.microsoft.com/office/powerpoint/2010/main" val="353437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total amount of CDBG funds obligated for public services activities must not exceed 15 percent of the annual grant allocation plus 15 percent of program income received during the prior year. </a:t>
            </a:r>
          </a:p>
          <a:p>
            <a:endParaRPr lang="en-US" sz="1400" b="1" dirty="0"/>
          </a:p>
          <a:p>
            <a:r>
              <a:rPr lang="en-US" sz="1400" b="1" dirty="0"/>
              <a:t>Regulatory/Statutory Citations: 570.201(e), 570.207 </a:t>
            </a:r>
          </a:p>
          <a:p>
            <a:endParaRPr lang="en-US" sz="1400" b="1" dirty="0"/>
          </a:p>
          <a:p>
            <a:r>
              <a:rPr lang="en-US" sz="1400" b="1" dirty="0"/>
              <a:t>Even for the City at the higher grandfathered rate:  generally calculate the cap WITHOUT the PI included to be sure we don’t overspend the cap!</a:t>
            </a:r>
          </a:p>
          <a:p>
            <a:endParaRPr lang="en-US" sz="1400" b="1" dirty="0"/>
          </a:p>
          <a:p>
            <a:r>
              <a:rPr lang="en-US" sz="1400" b="1" dirty="0"/>
              <a:t>Mention impact of CARES act money on PS.  NO CAP!  Could you spend it all?  No Why?? Capacity of NPOS and staff,  At same time COS ESG funds quadrupled just about overnight.  How many spent for rent assistance?,  how many for leases/ops on hotels?  Added shelter, room in existing shelters?  </a:t>
            </a:r>
          </a:p>
          <a:p>
            <a:endParaRPr lang="en-US" sz="1400" b="1" dirty="0"/>
          </a:p>
          <a:p>
            <a:r>
              <a:rPr lang="en-US" sz="1400" b="1" dirty="0"/>
              <a:t>But now  that $$  ERA, CARES Act, CLFR $ is ending---we face the “cliff” of increased demand that may be cut off. </a:t>
            </a:r>
          </a:p>
          <a:p>
            <a:endParaRPr lang="en-US" dirty="0"/>
          </a:p>
          <a:p>
            <a:endParaRPr lang="en-US" dirty="0"/>
          </a:p>
        </p:txBody>
      </p:sp>
      <p:sp>
        <p:nvSpPr>
          <p:cNvPr id="4" name="Slide Number Placeholder 3"/>
          <p:cNvSpPr>
            <a:spLocks noGrp="1"/>
          </p:cNvSpPr>
          <p:nvPr>
            <p:ph type="sldNum" sz="quarter" idx="5"/>
          </p:nvPr>
        </p:nvSpPr>
        <p:spPr/>
        <p:txBody>
          <a:bodyPr/>
          <a:lstStyle/>
          <a:p>
            <a:fld id="{C55249D8-B52D-4F76-AAE1-63780F0DF509}" type="slidenum">
              <a:rPr lang="en-US" smtClean="0"/>
              <a:t>5</a:t>
            </a:fld>
            <a:endParaRPr lang="en-US" dirty="0"/>
          </a:p>
        </p:txBody>
      </p:sp>
    </p:spTree>
    <p:extLst>
      <p:ext uri="{BB962C8B-B14F-4D97-AF65-F5344CB8AC3E}">
        <p14:creationId xmlns:p14="http://schemas.microsoft.com/office/powerpoint/2010/main" val="43483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0" dirty="0">
                <a:solidFill>
                  <a:srgbClr val="000000"/>
                </a:solidFill>
                <a:effectLst/>
                <a:latin typeface="Calibri" panose="020F0502020204030204" pitchFamily="34" charset="0"/>
              </a:rPr>
              <a:t>ESG $189,728 </a:t>
            </a:r>
          </a:p>
          <a:p>
            <a:endParaRPr lang="en-US" sz="2000" b="1" i="0" dirty="0">
              <a:solidFill>
                <a:srgbClr val="000000"/>
              </a:solidFill>
              <a:effectLst/>
              <a:latin typeface="Calibri" panose="020F0502020204030204" pitchFamily="34" charset="0"/>
            </a:endParaRPr>
          </a:p>
          <a:p>
            <a:r>
              <a:rPr lang="en-US" sz="2000" b="1" i="0" dirty="0">
                <a:solidFill>
                  <a:srgbClr val="000000"/>
                </a:solidFill>
                <a:effectLst/>
                <a:latin typeface="Calibri" panose="020F0502020204030204" pitchFamily="34" charset="0"/>
              </a:rPr>
              <a:t>The Street to Housing RRH program is a short-term housing first intervention intended to quickly move households experiencing homelessness into housing. Housing First means that programs are no barrier and focus on moving people into housing before providing any other services. This program will have no barriers to program entry and will serve literally homeless families referred from Coordinated Entry for All (CEA). The case management model will follow the model in the Seattle-King County RRH Guidelines available on the Regional Homelessness Authority website. The case management and financial assistance model is rooted in progressive engagement based on the needs and goals of the household, with housing as the primary goal. This includes a minimum of monthly household driven case management, a Housing Stability Plan, and reassessment every 90 days with income documentation when financial assistance is provided.  </a:t>
            </a:r>
          </a:p>
          <a:p>
            <a:endParaRPr lang="en-US" sz="2000" b="1" i="0" dirty="0">
              <a:solidFill>
                <a:srgbClr val="000000"/>
              </a:solidFill>
              <a:effectLst/>
              <a:latin typeface="Calibri" panose="020F0502020204030204" pitchFamily="34" charset="0"/>
            </a:endParaRPr>
          </a:p>
          <a:p>
            <a:endParaRPr lang="en-US" sz="2000" b="1" i="0" dirty="0">
              <a:solidFill>
                <a:srgbClr val="000000"/>
              </a:solidFill>
              <a:effectLst/>
              <a:latin typeface="Calibri" panose="020F0502020204030204" pitchFamily="34" charset="0"/>
            </a:endParaRPr>
          </a:p>
          <a:p>
            <a:endParaRPr lang="en-US" sz="2000" b="1" i="0" dirty="0">
              <a:solidFill>
                <a:srgbClr val="000000"/>
              </a:solidFill>
              <a:effectLst/>
              <a:latin typeface="Calibri" panose="020F0502020204030204" pitchFamily="34" charset="0"/>
            </a:endParaRPr>
          </a:p>
          <a:p>
            <a:r>
              <a:rPr lang="en-US" sz="1400" b="1" dirty="0"/>
              <a:t>CDBG $2,644,527.00</a:t>
            </a:r>
          </a:p>
          <a:p>
            <a:endParaRPr lang="en-US" sz="1400" b="1" dirty="0"/>
          </a:p>
          <a:p>
            <a:r>
              <a:rPr lang="en-US" sz="1400" b="1" dirty="0"/>
              <a:t>The Lighthouse Shelter at SoDo provides low barrier, Housing First 24-hour shelter service to single adults over the age of 18 who are experiencing homelessness. The shelter provides 241 bed units in a socially distanced non-congregate shelter model.   Clients receive housing readiness and self-sufficiency assessments and are encouraged to work with the Enhanced Team which includes a Mental Health Specialist, Case Managers and Housing Navigators.  The Enhanced Team utilizes a client centered strengths-based assessment approach to develop mutually agreed upon stability plans that include barrier identification and remediation, resource referrals, housing search, income/subsidy procurement assistance and support.  Case managers coordinate support with the Mental Health Specialist when care is needed to address mental and/or emotional vulnerability issues. Clients who access housing will receive follow ups at 3, 6 and 12 months after placement to support stability and housing retention.     The facility is a leased property of King County, which was renovated and established for public benefit for usage of shelter operations.  The depiction of the 135,000 square foot facility is attached for reference.   Note that this activity was also funded with CDBG in 2021 with no material changes</a:t>
            </a:r>
            <a:r>
              <a:rPr lang="en-US" dirty="0"/>
              <a:t>. </a:t>
            </a:r>
          </a:p>
        </p:txBody>
      </p:sp>
      <p:sp>
        <p:nvSpPr>
          <p:cNvPr id="4" name="Slide Number Placeholder 3"/>
          <p:cNvSpPr>
            <a:spLocks noGrp="1"/>
          </p:cNvSpPr>
          <p:nvPr>
            <p:ph type="sldNum" sz="quarter" idx="5"/>
          </p:nvPr>
        </p:nvSpPr>
        <p:spPr/>
        <p:txBody>
          <a:bodyPr/>
          <a:lstStyle/>
          <a:p>
            <a:fld id="{C55249D8-B52D-4F76-AAE1-63780F0DF509}" type="slidenum">
              <a:rPr lang="en-US" smtClean="0"/>
              <a:t>6</a:t>
            </a:fld>
            <a:endParaRPr lang="en-US" dirty="0"/>
          </a:p>
        </p:txBody>
      </p:sp>
    </p:spTree>
    <p:extLst>
      <p:ext uri="{BB962C8B-B14F-4D97-AF65-F5344CB8AC3E}">
        <p14:creationId xmlns:p14="http://schemas.microsoft.com/office/powerpoint/2010/main" val="35209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Overall, out CDBG and other grants have remained relatively constant between 2017 and 2023 in comparison to the other 3 grants.  And we’ve continued to spend out all our PS available cap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But what does CDBG public services investment mean in the bigger picture????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Next slide show you </a:t>
            </a:r>
          </a:p>
          <a:p>
            <a:endParaRPr lang="en-US" dirty="0"/>
          </a:p>
        </p:txBody>
      </p:sp>
      <p:sp>
        <p:nvSpPr>
          <p:cNvPr id="4" name="Slide Number Placeholder 3"/>
          <p:cNvSpPr>
            <a:spLocks noGrp="1"/>
          </p:cNvSpPr>
          <p:nvPr>
            <p:ph type="sldNum" sz="quarter" idx="5"/>
          </p:nvPr>
        </p:nvSpPr>
        <p:spPr/>
        <p:txBody>
          <a:bodyPr/>
          <a:lstStyle/>
          <a:p>
            <a:fld id="{C55249D8-B52D-4F76-AAE1-63780F0DF509}" type="slidenum">
              <a:rPr lang="en-US" smtClean="0"/>
              <a:t>7</a:t>
            </a:fld>
            <a:endParaRPr lang="en-US" dirty="0"/>
          </a:p>
        </p:txBody>
      </p:sp>
    </p:spTree>
    <p:extLst>
      <p:ext uri="{BB962C8B-B14F-4D97-AF65-F5344CB8AC3E}">
        <p14:creationId xmlns:p14="http://schemas.microsoft.com/office/powerpoint/2010/main" val="385466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RATHER DRAMATICALLY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“After then-Mayor Ed Murray declared a homelessness state of emergency in 2015, the spending started to rise.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 By 2018, the citywide budget ballooned to $85.2 million.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By 2021, that number had doubled to $166.48 million. Graph showing how much Seattle has spent on homelessness since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dirty="0">
                <a:solidFill>
                  <a:srgbClr val="121212"/>
                </a:solidFill>
                <a:effectLst/>
                <a:latin typeface="Open Sans" panose="020B0606030504020204" pitchFamily="34" charset="0"/>
              </a:rPr>
              <a:t>The city started tracking the homelessness budget, including labor, in 2018. The totals do not reflect unspent amounts carried forward from a previous year into another year. But they also do not include other housing levies or spending on affordable housing.</a:t>
            </a:r>
            <a:endParaRPr lang="en-US"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Apr 3,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Vast majority of this is General Funds, CDBG and ESG small proportion of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Why would we put this kind of $$ into this?</a:t>
            </a:r>
          </a:p>
          <a:p>
            <a:endParaRPr lang="en-US" dirty="0"/>
          </a:p>
        </p:txBody>
      </p:sp>
      <p:sp>
        <p:nvSpPr>
          <p:cNvPr id="4" name="Slide Number Placeholder 3"/>
          <p:cNvSpPr>
            <a:spLocks noGrp="1"/>
          </p:cNvSpPr>
          <p:nvPr>
            <p:ph type="sldNum" sz="quarter" idx="5"/>
          </p:nvPr>
        </p:nvSpPr>
        <p:spPr/>
        <p:txBody>
          <a:bodyPr/>
          <a:lstStyle/>
          <a:p>
            <a:fld id="{C55249D8-B52D-4F76-AAE1-63780F0DF509}" type="slidenum">
              <a:rPr lang="en-US" smtClean="0"/>
              <a:t>8</a:t>
            </a:fld>
            <a:endParaRPr lang="en-US" dirty="0"/>
          </a:p>
        </p:txBody>
      </p:sp>
    </p:spTree>
    <p:extLst>
      <p:ext uri="{BB962C8B-B14F-4D97-AF65-F5344CB8AC3E}">
        <p14:creationId xmlns:p14="http://schemas.microsoft.com/office/powerpoint/2010/main" val="424601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Big money investment----big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This chart shows PIT count (how many know about that raise hands) for King County of which large chunk is Seattle from the same KOMO New Article 4/3/2023.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The Point in Time (PIT) Count is required by the U.S. Department of Housing and Urban Development (HUD). It is an estimate of people experiencing sheltered and unsheltered homelessness on a single night in King County. In prior years, the unsheltered PIT was conducted by volunteers during one night in January, using a combination of a census and survey. The PIT is widely understood to be an undercount, especially as it represents a single night rather than a full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Homelessness continues to have a </a:t>
            </a:r>
            <a:r>
              <a:rPr lang="en-US" sz="1400" b="1" u="sng" dirty="0"/>
              <a:t>disproportionate</a:t>
            </a:r>
            <a:r>
              <a:rPr lang="en-US" sz="1400" b="1" dirty="0"/>
              <a:t> impact on communities of color even though 48% of the count sample were white.  Based on the PIT analyses, 25% of people experiencing homelessness in King County identify as Black/AfricanAmerican, but according to the 2020 U.S. Census only 7% of King County's population identifies as Black/African-American. Similarly, 9% of people experiencing homelessness identify as American Indian, Alaskan Native, or Indigenous, but that group makes up only 1% of King County's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And relevant to next topic:  Health Care needs of people who are unsheltered:  51% ID as having a disability; 31% having a mental health disorder; and 37% as having a substance abuse disorder.  (Not necessarily mutually exclusive.)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Seattle/King County or Los Angeles/LA County worse data in 2022   13,368 v. 65,111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City of Seattle PIT data shows: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p:txBody>
      </p:sp>
      <p:sp>
        <p:nvSpPr>
          <p:cNvPr id="4" name="Slide Number Placeholder 3"/>
          <p:cNvSpPr>
            <a:spLocks noGrp="1"/>
          </p:cNvSpPr>
          <p:nvPr>
            <p:ph type="sldNum" sz="quarter" idx="5"/>
          </p:nvPr>
        </p:nvSpPr>
        <p:spPr/>
        <p:txBody>
          <a:bodyPr/>
          <a:lstStyle/>
          <a:p>
            <a:fld id="{C55249D8-B52D-4F76-AAE1-63780F0DF509}" type="slidenum">
              <a:rPr lang="en-US" smtClean="0"/>
              <a:t>9</a:t>
            </a:fld>
            <a:endParaRPr lang="en-US" dirty="0"/>
          </a:p>
        </p:txBody>
      </p:sp>
    </p:spTree>
    <p:extLst>
      <p:ext uri="{BB962C8B-B14F-4D97-AF65-F5344CB8AC3E}">
        <p14:creationId xmlns:p14="http://schemas.microsoft.com/office/powerpoint/2010/main" val="324003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612B-E66C-484A-8FE7-CA264E5F3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04BA4E-E19F-4D7F-A547-4603D0FD3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F36276-A4E0-4D42-A8FB-DD3EF1320A99}"/>
              </a:ext>
            </a:extLst>
          </p:cNvPr>
          <p:cNvSpPr>
            <a:spLocks noGrp="1"/>
          </p:cNvSpPr>
          <p:nvPr>
            <p:ph type="dt" sz="half" idx="10"/>
          </p:nvPr>
        </p:nvSpPr>
        <p:spPr/>
        <p:txBody>
          <a:bodyPr/>
          <a:lstStyle/>
          <a:p>
            <a:fld id="{4AA0238F-14B5-47B2-A12A-8DCE11FFDCD5}" type="datetimeFigureOut">
              <a:rPr lang="en-US" smtClean="0"/>
              <a:t>6/9/2023</a:t>
            </a:fld>
            <a:endParaRPr lang="en-US" dirty="0"/>
          </a:p>
        </p:txBody>
      </p:sp>
      <p:sp>
        <p:nvSpPr>
          <p:cNvPr id="5" name="Footer Placeholder 4">
            <a:extLst>
              <a:ext uri="{FF2B5EF4-FFF2-40B4-BE49-F238E27FC236}">
                <a16:creationId xmlns:a16="http://schemas.microsoft.com/office/drawing/2014/main" id="{11D4366F-D537-4AFA-99CF-A4521B6728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5ECE89-B444-4AD2-A513-3F4D5153592B}"/>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25191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CE1F-8761-4F99-A9C4-7D91BC7E1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58AB41-1B49-4D43-BF3A-6AC15AEE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A9EE2-EFB0-4544-AAB3-7626C80749D3}"/>
              </a:ext>
            </a:extLst>
          </p:cNvPr>
          <p:cNvSpPr>
            <a:spLocks noGrp="1"/>
          </p:cNvSpPr>
          <p:nvPr>
            <p:ph type="dt" sz="half" idx="10"/>
          </p:nvPr>
        </p:nvSpPr>
        <p:spPr/>
        <p:txBody>
          <a:bodyPr/>
          <a:lstStyle/>
          <a:p>
            <a:fld id="{4AA0238F-14B5-47B2-A12A-8DCE11FFDCD5}" type="datetimeFigureOut">
              <a:rPr lang="en-US" smtClean="0"/>
              <a:t>6/9/2023</a:t>
            </a:fld>
            <a:endParaRPr lang="en-US" dirty="0"/>
          </a:p>
        </p:txBody>
      </p:sp>
      <p:sp>
        <p:nvSpPr>
          <p:cNvPr id="5" name="Footer Placeholder 4">
            <a:extLst>
              <a:ext uri="{FF2B5EF4-FFF2-40B4-BE49-F238E27FC236}">
                <a16:creationId xmlns:a16="http://schemas.microsoft.com/office/drawing/2014/main" id="{AD3ACD85-263D-41C1-B760-ABC1C7A73D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DC5FCC-449C-4B86-9957-9E8F1EA02DD1}"/>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315465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DA055-6B4F-407A-A67D-6F433CC628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9386A-AB90-4626-A95C-F2FCC8074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E060D-10D2-459B-8B25-D6099815C671}"/>
              </a:ext>
            </a:extLst>
          </p:cNvPr>
          <p:cNvSpPr>
            <a:spLocks noGrp="1"/>
          </p:cNvSpPr>
          <p:nvPr>
            <p:ph type="dt" sz="half" idx="10"/>
          </p:nvPr>
        </p:nvSpPr>
        <p:spPr/>
        <p:txBody>
          <a:bodyPr/>
          <a:lstStyle/>
          <a:p>
            <a:fld id="{4AA0238F-14B5-47B2-A12A-8DCE11FFDCD5}" type="datetimeFigureOut">
              <a:rPr lang="en-US" smtClean="0"/>
              <a:t>6/9/2023</a:t>
            </a:fld>
            <a:endParaRPr lang="en-US" dirty="0"/>
          </a:p>
        </p:txBody>
      </p:sp>
      <p:sp>
        <p:nvSpPr>
          <p:cNvPr id="5" name="Footer Placeholder 4">
            <a:extLst>
              <a:ext uri="{FF2B5EF4-FFF2-40B4-BE49-F238E27FC236}">
                <a16:creationId xmlns:a16="http://schemas.microsoft.com/office/drawing/2014/main" id="{268FE1A7-8401-4926-8F9A-153945E50E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3E818A-EAD5-4E63-B9D6-488695A63CCC}"/>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425967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930D-8B5A-449D-B869-B99103FC04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FB80E-5830-4AF6-99D9-B2E960EE8C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4A402-31DB-4AD5-88A6-6F5A80137F84}"/>
              </a:ext>
            </a:extLst>
          </p:cNvPr>
          <p:cNvSpPr>
            <a:spLocks noGrp="1"/>
          </p:cNvSpPr>
          <p:nvPr>
            <p:ph type="dt" sz="half" idx="10"/>
          </p:nvPr>
        </p:nvSpPr>
        <p:spPr/>
        <p:txBody>
          <a:bodyPr/>
          <a:lstStyle/>
          <a:p>
            <a:fld id="{4AA0238F-14B5-47B2-A12A-8DCE11FFDCD5}" type="datetimeFigureOut">
              <a:rPr lang="en-US" smtClean="0"/>
              <a:t>6/9/2023</a:t>
            </a:fld>
            <a:endParaRPr lang="en-US" dirty="0"/>
          </a:p>
        </p:txBody>
      </p:sp>
      <p:sp>
        <p:nvSpPr>
          <p:cNvPr id="5" name="Footer Placeholder 4">
            <a:extLst>
              <a:ext uri="{FF2B5EF4-FFF2-40B4-BE49-F238E27FC236}">
                <a16:creationId xmlns:a16="http://schemas.microsoft.com/office/drawing/2014/main" id="{06DB872E-EA09-4B30-AE6B-F20152599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52F546-7600-42A7-B4DC-6549892A8F2E}"/>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256521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7FB1-B899-4D6D-9C9F-962C2C3EC3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55B30C-C1A8-4A4C-9457-4E13AD4C7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9E128-62DF-473F-817D-09BE074585A5}"/>
              </a:ext>
            </a:extLst>
          </p:cNvPr>
          <p:cNvSpPr>
            <a:spLocks noGrp="1"/>
          </p:cNvSpPr>
          <p:nvPr>
            <p:ph type="dt" sz="half" idx="10"/>
          </p:nvPr>
        </p:nvSpPr>
        <p:spPr/>
        <p:txBody>
          <a:bodyPr/>
          <a:lstStyle/>
          <a:p>
            <a:fld id="{4AA0238F-14B5-47B2-A12A-8DCE11FFDCD5}" type="datetimeFigureOut">
              <a:rPr lang="en-US" smtClean="0"/>
              <a:t>6/9/2023</a:t>
            </a:fld>
            <a:endParaRPr lang="en-US" dirty="0"/>
          </a:p>
        </p:txBody>
      </p:sp>
      <p:sp>
        <p:nvSpPr>
          <p:cNvPr id="5" name="Footer Placeholder 4">
            <a:extLst>
              <a:ext uri="{FF2B5EF4-FFF2-40B4-BE49-F238E27FC236}">
                <a16:creationId xmlns:a16="http://schemas.microsoft.com/office/drawing/2014/main" id="{4040C21B-789C-4AB5-B0B1-41E0E154BF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41694D-82C5-4C7D-9181-CAD162B962D6}"/>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292748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F65B-3A9A-4837-8354-4C3E05FA9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BF457-6699-4420-8520-C30AF7A560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656A9-7891-4151-AE68-2C838ABB5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334520-3D8D-4AB7-AB72-AA9DB65051AA}"/>
              </a:ext>
            </a:extLst>
          </p:cNvPr>
          <p:cNvSpPr>
            <a:spLocks noGrp="1"/>
          </p:cNvSpPr>
          <p:nvPr>
            <p:ph type="dt" sz="half" idx="10"/>
          </p:nvPr>
        </p:nvSpPr>
        <p:spPr/>
        <p:txBody>
          <a:bodyPr/>
          <a:lstStyle/>
          <a:p>
            <a:fld id="{4AA0238F-14B5-47B2-A12A-8DCE11FFDCD5}" type="datetimeFigureOut">
              <a:rPr lang="en-US" smtClean="0"/>
              <a:t>6/9/2023</a:t>
            </a:fld>
            <a:endParaRPr lang="en-US" dirty="0"/>
          </a:p>
        </p:txBody>
      </p:sp>
      <p:sp>
        <p:nvSpPr>
          <p:cNvPr id="6" name="Footer Placeholder 5">
            <a:extLst>
              <a:ext uri="{FF2B5EF4-FFF2-40B4-BE49-F238E27FC236}">
                <a16:creationId xmlns:a16="http://schemas.microsoft.com/office/drawing/2014/main" id="{CA53446B-29E8-42CE-B750-768CAA0E38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7B89F1-E1DD-45ED-A5C4-6631ECEEA902}"/>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425088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D72F-CA1D-47EB-A476-2672E86F3F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C90631-0A73-44AE-B3AE-3850B5053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0A83FF-4780-4A7A-9234-F181C7E2BF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A14EF-660D-4804-B053-D50FE5441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F0239-B225-4825-B190-39B2B5E521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74879A-786A-4C82-A11B-D667C35B58D4}"/>
              </a:ext>
            </a:extLst>
          </p:cNvPr>
          <p:cNvSpPr>
            <a:spLocks noGrp="1"/>
          </p:cNvSpPr>
          <p:nvPr>
            <p:ph type="dt" sz="half" idx="10"/>
          </p:nvPr>
        </p:nvSpPr>
        <p:spPr/>
        <p:txBody>
          <a:bodyPr/>
          <a:lstStyle/>
          <a:p>
            <a:fld id="{4AA0238F-14B5-47B2-A12A-8DCE11FFDCD5}" type="datetimeFigureOut">
              <a:rPr lang="en-US" smtClean="0"/>
              <a:t>6/9/2023</a:t>
            </a:fld>
            <a:endParaRPr lang="en-US" dirty="0"/>
          </a:p>
        </p:txBody>
      </p:sp>
      <p:sp>
        <p:nvSpPr>
          <p:cNvPr id="8" name="Footer Placeholder 7">
            <a:extLst>
              <a:ext uri="{FF2B5EF4-FFF2-40B4-BE49-F238E27FC236}">
                <a16:creationId xmlns:a16="http://schemas.microsoft.com/office/drawing/2014/main" id="{77D31B80-094D-4B20-AABC-F1548A1613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BB8878-2C6E-4A69-8A95-564C436F7016}"/>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13753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5976-3706-430B-BE5E-8AEFDC0690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8AE71F-D17A-441E-B3E8-99691253B803}"/>
              </a:ext>
            </a:extLst>
          </p:cNvPr>
          <p:cNvSpPr>
            <a:spLocks noGrp="1"/>
          </p:cNvSpPr>
          <p:nvPr>
            <p:ph type="dt" sz="half" idx="10"/>
          </p:nvPr>
        </p:nvSpPr>
        <p:spPr/>
        <p:txBody>
          <a:bodyPr/>
          <a:lstStyle/>
          <a:p>
            <a:fld id="{4AA0238F-14B5-47B2-A12A-8DCE11FFDCD5}" type="datetimeFigureOut">
              <a:rPr lang="en-US" smtClean="0"/>
              <a:t>6/9/2023</a:t>
            </a:fld>
            <a:endParaRPr lang="en-US" dirty="0"/>
          </a:p>
        </p:txBody>
      </p:sp>
      <p:sp>
        <p:nvSpPr>
          <p:cNvPr id="4" name="Footer Placeholder 3">
            <a:extLst>
              <a:ext uri="{FF2B5EF4-FFF2-40B4-BE49-F238E27FC236}">
                <a16:creationId xmlns:a16="http://schemas.microsoft.com/office/drawing/2014/main" id="{825D0E3D-D7F3-45CB-BC0A-F10A08E6D65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CB2AF9-1B01-4F8E-8D91-D8F290B2B7BB}"/>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421365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1A85C-7675-4210-A7D5-AE5EAEDD53CF}"/>
              </a:ext>
            </a:extLst>
          </p:cNvPr>
          <p:cNvSpPr>
            <a:spLocks noGrp="1"/>
          </p:cNvSpPr>
          <p:nvPr>
            <p:ph type="dt" sz="half" idx="10"/>
          </p:nvPr>
        </p:nvSpPr>
        <p:spPr/>
        <p:txBody>
          <a:bodyPr/>
          <a:lstStyle/>
          <a:p>
            <a:fld id="{4AA0238F-14B5-47B2-A12A-8DCE11FFDCD5}" type="datetimeFigureOut">
              <a:rPr lang="en-US" smtClean="0"/>
              <a:t>6/9/2023</a:t>
            </a:fld>
            <a:endParaRPr lang="en-US" dirty="0"/>
          </a:p>
        </p:txBody>
      </p:sp>
      <p:sp>
        <p:nvSpPr>
          <p:cNvPr id="3" name="Footer Placeholder 2">
            <a:extLst>
              <a:ext uri="{FF2B5EF4-FFF2-40B4-BE49-F238E27FC236}">
                <a16:creationId xmlns:a16="http://schemas.microsoft.com/office/drawing/2014/main" id="{CC24DC2C-D2B2-4A1B-A272-B38787E936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1D0E2B-DCBB-4432-AC5E-EA7D17BBCD10}"/>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141388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1E81-C622-4F3D-BE76-F67FA6013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BA3E4A-D5B6-4218-9E21-939F2C968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02A93-BB92-4E51-9100-E353401F7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D7DBC-8CBF-4A4E-ACBD-59F85475A6CD}"/>
              </a:ext>
            </a:extLst>
          </p:cNvPr>
          <p:cNvSpPr>
            <a:spLocks noGrp="1"/>
          </p:cNvSpPr>
          <p:nvPr>
            <p:ph type="dt" sz="half" idx="10"/>
          </p:nvPr>
        </p:nvSpPr>
        <p:spPr/>
        <p:txBody>
          <a:bodyPr/>
          <a:lstStyle/>
          <a:p>
            <a:fld id="{4AA0238F-14B5-47B2-A12A-8DCE11FFDCD5}" type="datetimeFigureOut">
              <a:rPr lang="en-US" smtClean="0"/>
              <a:t>6/9/2023</a:t>
            </a:fld>
            <a:endParaRPr lang="en-US" dirty="0"/>
          </a:p>
        </p:txBody>
      </p:sp>
      <p:sp>
        <p:nvSpPr>
          <p:cNvPr id="6" name="Footer Placeholder 5">
            <a:extLst>
              <a:ext uri="{FF2B5EF4-FFF2-40B4-BE49-F238E27FC236}">
                <a16:creationId xmlns:a16="http://schemas.microsoft.com/office/drawing/2014/main" id="{2F556148-9B53-41F9-928C-7495BC5B3A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30AFCE-5BFF-4260-9142-EBE470530768}"/>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133864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D292-65C5-4785-A1FC-A3A174844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DC3D54-003B-4DAB-BAD8-886760ED3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699142-7919-44EC-BEC6-A911324F7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246FC-E1C2-4A0F-BB4A-28A8528B7426}"/>
              </a:ext>
            </a:extLst>
          </p:cNvPr>
          <p:cNvSpPr>
            <a:spLocks noGrp="1"/>
          </p:cNvSpPr>
          <p:nvPr>
            <p:ph type="dt" sz="half" idx="10"/>
          </p:nvPr>
        </p:nvSpPr>
        <p:spPr/>
        <p:txBody>
          <a:bodyPr/>
          <a:lstStyle/>
          <a:p>
            <a:fld id="{4AA0238F-14B5-47B2-A12A-8DCE11FFDCD5}" type="datetimeFigureOut">
              <a:rPr lang="en-US" smtClean="0"/>
              <a:t>6/9/2023</a:t>
            </a:fld>
            <a:endParaRPr lang="en-US" dirty="0"/>
          </a:p>
        </p:txBody>
      </p:sp>
      <p:sp>
        <p:nvSpPr>
          <p:cNvPr id="6" name="Footer Placeholder 5">
            <a:extLst>
              <a:ext uri="{FF2B5EF4-FFF2-40B4-BE49-F238E27FC236}">
                <a16:creationId xmlns:a16="http://schemas.microsoft.com/office/drawing/2014/main" id="{D78B3156-50C4-4D29-9EF7-1626DE1C91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974DE9-6FB8-4FE1-BAFA-E3999B44EF61}"/>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428387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D1034E-7A8B-4076-9A56-8F62BFBD58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D64AEF-1368-47F2-9008-E7B7D92AC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51325-38C7-4783-B2D8-B1FB98575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0238F-14B5-47B2-A12A-8DCE11FFDCD5}" type="datetimeFigureOut">
              <a:rPr lang="en-US" smtClean="0"/>
              <a:t>6/9/2023</a:t>
            </a:fld>
            <a:endParaRPr lang="en-US" dirty="0"/>
          </a:p>
        </p:txBody>
      </p:sp>
      <p:sp>
        <p:nvSpPr>
          <p:cNvPr id="5" name="Footer Placeholder 4">
            <a:extLst>
              <a:ext uri="{FF2B5EF4-FFF2-40B4-BE49-F238E27FC236}">
                <a16:creationId xmlns:a16="http://schemas.microsoft.com/office/drawing/2014/main" id="{81AA2F51-0E35-4374-8197-D7DBA968B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0DF8B13-6E33-43F9-A64D-45A14DBDE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64253-6949-4C43-96AB-7206FD313DD3}" type="slidenum">
              <a:rPr lang="en-US" smtClean="0"/>
              <a:t>‹#›</a:t>
            </a:fld>
            <a:endParaRPr lang="en-US" dirty="0"/>
          </a:p>
        </p:txBody>
      </p:sp>
    </p:spTree>
    <p:extLst>
      <p:ext uri="{BB962C8B-B14F-4D97-AF65-F5344CB8AC3E}">
        <p14:creationId xmlns:p14="http://schemas.microsoft.com/office/powerpoint/2010/main" val="1413987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kcrha.org/wp-content/uploads/2022/06/PIT-2022-Infograph-v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ctrTitle"/>
          </p:nvPr>
        </p:nvSpPr>
        <p:spPr/>
        <p:txBody>
          <a:bodyPr/>
          <a:lstStyle/>
          <a:p>
            <a:r>
              <a:rPr lang="en-US" dirty="0">
                <a:solidFill>
                  <a:schemeClr val="bg1"/>
                </a:solidFill>
                <a:latin typeface="Gill Sans MT" panose="020B0502020104020203" pitchFamily="34" charset="0"/>
              </a:rPr>
              <a:t>City of Seattle - Public Services Investments</a:t>
            </a:r>
          </a:p>
        </p:txBody>
      </p:sp>
      <p:sp>
        <p:nvSpPr>
          <p:cNvPr id="3" name="Subtitle 2">
            <a:extLst>
              <a:ext uri="{FF2B5EF4-FFF2-40B4-BE49-F238E27FC236}">
                <a16:creationId xmlns:a16="http://schemas.microsoft.com/office/drawing/2014/main" id="{4A02A5D1-8602-4511-AD26-2D40B3E55EFD}"/>
              </a:ext>
            </a:extLst>
          </p:cNvPr>
          <p:cNvSpPr>
            <a:spLocks noGrp="1"/>
          </p:cNvSpPr>
          <p:nvPr>
            <p:ph type="subTitle" idx="1"/>
          </p:nvPr>
        </p:nvSpPr>
        <p:spPr/>
        <p:txBody>
          <a:bodyPr>
            <a:normAutofit/>
          </a:bodyPr>
          <a:lstStyle/>
          <a:p>
            <a:r>
              <a:rPr lang="en-US" sz="4000" dirty="0">
                <a:solidFill>
                  <a:schemeClr val="bg1"/>
                </a:solidFill>
                <a:latin typeface="Gill Sans Nova" panose="020B0602020104020203" pitchFamily="34" charset="0"/>
              </a:rPr>
              <a:t>June 13, 2022</a:t>
            </a:r>
          </a:p>
        </p:txBody>
      </p:sp>
    </p:spTree>
    <p:extLst>
      <p:ext uri="{BB962C8B-B14F-4D97-AF65-F5344CB8AC3E}">
        <p14:creationId xmlns:p14="http://schemas.microsoft.com/office/powerpoint/2010/main" val="292052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9788" y="457200"/>
            <a:ext cx="3932237" cy="691662"/>
          </a:xfrm>
        </p:spPr>
        <p:txBody>
          <a:bodyPr>
            <a:normAutofit/>
          </a:bodyPr>
          <a:lstStyle/>
          <a:p>
            <a:r>
              <a:rPr lang="en-US" dirty="0">
                <a:solidFill>
                  <a:schemeClr val="bg1"/>
                </a:solidFill>
                <a:latin typeface="Gill Sans Nova" panose="020B0602020104020203" pitchFamily="34" charset="0"/>
              </a:rPr>
              <a:t>What’s next?</a:t>
            </a:r>
          </a:p>
        </p:txBody>
      </p:sp>
      <p:sp>
        <p:nvSpPr>
          <p:cNvPr id="4" name="Text Placeholder 3">
            <a:extLst>
              <a:ext uri="{FF2B5EF4-FFF2-40B4-BE49-F238E27FC236}">
                <a16:creationId xmlns:a16="http://schemas.microsoft.com/office/drawing/2014/main" id="{C4673CCC-AC17-D4F2-038C-82B18CD47F90}"/>
              </a:ext>
            </a:extLst>
          </p:cNvPr>
          <p:cNvSpPr>
            <a:spLocks noGrp="1"/>
          </p:cNvSpPr>
          <p:nvPr>
            <p:ph type="body" sz="half" idx="2"/>
          </p:nvPr>
        </p:nvSpPr>
        <p:spPr>
          <a:xfrm>
            <a:off x="839788" y="1430215"/>
            <a:ext cx="3932237" cy="4438773"/>
          </a:xfrm>
        </p:spPr>
        <p:txBody>
          <a:bodyPr>
            <a:normAutofit fontScale="92500"/>
          </a:bodyPr>
          <a:lstStyle/>
          <a:p>
            <a:r>
              <a:rPr lang="en-US" sz="2400" dirty="0">
                <a:solidFill>
                  <a:schemeClr val="bg1"/>
                </a:solidFill>
              </a:rPr>
              <a:t>Consolidated Plan process needs assessment</a:t>
            </a:r>
          </a:p>
          <a:p>
            <a:endParaRPr lang="en-US" sz="2400" dirty="0">
              <a:solidFill>
                <a:schemeClr val="bg1"/>
              </a:solidFill>
            </a:endParaRPr>
          </a:p>
          <a:p>
            <a:r>
              <a:rPr lang="en-US" sz="2400" dirty="0">
                <a:solidFill>
                  <a:schemeClr val="bg1"/>
                </a:solidFill>
              </a:rPr>
              <a:t>Ongoing Community Engagement tells you what?</a:t>
            </a:r>
          </a:p>
          <a:p>
            <a:endParaRPr lang="en-US" sz="2400" dirty="0">
              <a:solidFill>
                <a:schemeClr val="bg1"/>
              </a:solidFill>
            </a:endParaRPr>
          </a:p>
          <a:p>
            <a:r>
              <a:rPr lang="en-US" sz="2400" dirty="0">
                <a:solidFill>
                  <a:schemeClr val="bg1"/>
                </a:solidFill>
              </a:rPr>
              <a:t>What are your public health and safety partners telling you?</a:t>
            </a:r>
            <a:br>
              <a:rPr lang="en-US" sz="2400" dirty="0">
                <a:solidFill>
                  <a:schemeClr val="bg1"/>
                </a:solidFill>
              </a:rPr>
            </a:br>
            <a:endParaRPr lang="en-US" sz="2400" dirty="0">
              <a:solidFill>
                <a:schemeClr val="bg1"/>
              </a:solidFill>
            </a:endParaRPr>
          </a:p>
          <a:p>
            <a:r>
              <a:rPr lang="en-US" sz="2400" dirty="0">
                <a:solidFill>
                  <a:schemeClr val="bg1"/>
                </a:solidFill>
              </a:rPr>
              <a:t>In Seattle, overwhelmed with fentanyl and opioid overdosed crisis.</a:t>
            </a:r>
          </a:p>
        </p:txBody>
      </p:sp>
      <p:pic>
        <p:nvPicPr>
          <p:cNvPr id="5122" name="Picture 2" descr="Free People Men photo and picture">
            <a:extLst>
              <a:ext uri="{FF2B5EF4-FFF2-40B4-BE49-F238E27FC236}">
                <a16:creationId xmlns:a16="http://schemas.microsoft.com/office/drawing/2014/main" id="{78E6DF45-A927-F289-31FC-A55AD49BE53F}"/>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2150" b="2150"/>
          <a:stretch>
            <a:fillRect/>
          </a:stretch>
        </p:blipFill>
        <p:spPr bwMode="auto">
          <a:xfrm>
            <a:off x="5895975" y="987425"/>
            <a:ext cx="5459413" cy="488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87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8200" y="365126"/>
            <a:ext cx="10515600" cy="1078664"/>
          </a:xfrm>
        </p:spPr>
        <p:txBody>
          <a:bodyPr/>
          <a:lstStyle/>
          <a:p>
            <a:r>
              <a:rPr lang="en-US" dirty="0">
                <a:solidFill>
                  <a:schemeClr val="bg1"/>
                </a:solidFill>
                <a:latin typeface="Gill Sans MT" panose="020B0502020104020203" pitchFamily="34" charset="0"/>
              </a:rPr>
              <a:t>Topics:</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a:xfrm>
            <a:off x="1145894" y="1580147"/>
            <a:ext cx="9780607" cy="3940977"/>
          </a:xfrm>
        </p:spPr>
        <p:txBody>
          <a:bodyPr>
            <a:normAutofit lnSpcReduction="10000"/>
          </a:bodyPr>
          <a:lstStyle/>
          <a:p>
            <a:pPr marL="463550" indent="-463550"/>
            <a:r>
              <a:rPr lang="en-US" sz="4000" dirty="0">
                <a:solidFill>
                  <a:schemeClr val="bg1"/>
                </a:solidFill>
                <a:latin typeface="Gill Sans Nova" panose="020B0602020104020203" pitchFamily="34" charset="0"/>
              </a:rPr>
              <a:t>Public Services (PS) CDBG eligibility</a:t>
            </a:r>
            <a:br>
              <a:rPr lang="en-US" sz="4000" dirty="0">
                <a:solidFill>
                  <a:schemeClr val="bg1"/>
                </a:solidFill>
                <a:latin typeface="Gill Sans Nova" panose="020B0602020104020203" pitchFamily="34" charset="0"/>
              </a:rPr>
            </a:br>
            <a:endParaRPr lang="en-US" sz="4000" dirty="0">
              <a:solidFill>
                <a:schemeClr val="bg1"/>
              </a:solidFill>
              <a:latin typeface="Gill Sans Nova" panose="020B0602020104020203" pitchFamily="34" charset="0"/>
            </a:endParaRPr>
          </a:p>
          <a:p>
            <a:pPr marL="463550" indent="-463550"/>
            <a:r>
              <a:rPr lang="en-US" sz="4000" dirty="0">
                <a:solidFill>
                  <a:schemeClr val="bg1"/>
                </a:solidFill>
                <a:latin typeface="Gill Sans Nova" panose="020B0602020104020203" pitchFamily="34" charset="0"/>
              </a:rPr>
              <a:t>City of Seattle overview of PS projects</a:t>
            </a:r>
            <a:br>
              <a:rPr lang="en-US" sz="4000" dirty="0">
                <a:solidFill>
                  <a:schemeClr val="bg1"/>
                </a:solidFill>
                <a:latin typeface="Gill Sans Nova" panose="020B0602020104020203" pitchFamily="34" charset="0"/>
              </a:rPr>
            </a:br>
            <a:endParaRPr lang="en-US" sz="4000" dirty="0">
              <a:solidFill>
                <a:schemeClr val="bg1"/>
              </a:solidFill>
              <a:latin typeface="Gill Sans Nova" panose="020B0602020104020203" pitchFamily="34" charset="0"/>
            </a:endParaRPr>
          </a:p>
          <a:p>
            <a:pPr marL="463550" indent="-463550"/>
            <a:r>
              <a:rPr lang="en-US" sz="4000" dirty="0">
                <a:solidFill>
                  <a:schemeClr val="bg1"/>
                </a:solidFill>
                <a:latin typeface="Gill Sans Nova" panose="020B0602020104020203" pitchFamily="34" charset="0"/>
              </a:rPr>
              <a:t>Impact of CARES Act waivers on PS</a:t>
            </a:r>
            <a:br>
              <a:rPr lang="en-US" sz="4000" dirty="0">
                <a:solidFill>
                  <a:schemeClr val="bg1"/>
                </a:solidFill>
                <a:latin typeface="Gill Sans Nova" panose="020B0602020104020203" pitchFamily="34" charset="0"/>
              </a:rPr>
            </a:br>
            <a:endParaRPr lang="en-US" sz="4000" dirty="0">
              <a:solidFill>
                <a:schemeClr val="bg1"/>
              </a:solidFill>
              <a:latin typeface="Gill Sans Nova" panose="020B0602020104020203" pitchFamily="34" charset="0"/>
            </a:endParaRPr>
          </a:p>
          <a:p>
            <a:pPr marL="463550" indent="-463550"/>
            <a:r>
              <a:rPr lang="en-US" sz="4000" dirty="0">
                <a:solidFill>
                  <a:schemeClr val="bg1"/>
                </a:solidFill>
                <a:latin typeface="Gill Sans Nova" panose="020B0602020104020203" pitchFamily="34" charset="0"/>
              </a:rPr>
              <a:t>Identifying emerging needs for PS</a:t>
            </a: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29853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9788" y="410306"/>
            <a:ext cx="3932237" cy="2309447"/>
          </a:xfrm>
        </p:spPr>
        <p:txBody>
          <a:bodyPr>
            <a:normAutofit/>
          </a:bodyPr>
          <a:lstStyle/>
          <a:p>
            <a:r>
              <a:rPr lang="en-US" sz="4400" dirty="0">
                <a:solidFill>
                  <a:schemeClr val="bg1"/>
                </a:solidFill>
                <a:latin typeface="Gill Sans MT" panose="020B0502020104020203" pitchFamily="34" charset="0"/>
              </a:rPr>
              <a:t>Eligible Public Services</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p:txBody>
          <a:bodyPr>
            <a:normAutofit/>
          </a:bodyPr>
          <a:lstStyle/>
          <a:p>
            <a:r>
              <a:rPr lang="en-US" sz="4000" dirty="0">
                <a:solidFill>
                  <a:schemeClr val="bg1"/>
                </a:solidFill>
                <a:latin typeface="Gill Sans Nova" panose="020B0602020104020203" pitchFamily="34" charset="0"/>
              </a:rPr>
              <a:t>Job Training</a:t>
            </a:r>
          </a:p>
          <a:p>
            <a:r>
              <a:rPr lang="en-US" sz="4000" dirty="0">
                <a:solidFill>
                  <a:schemeClr val="bg1"/>
                </a:solidFill>
                <a:latin typeface="Gill Sans Nova" panose="020B0602020104020203" pitchFamily="34" charset="0"/>
              </a:rPr>
              <a:t>Crime Prevention</a:t>
            </a:r>
          </a:p>
          <a:p>
            <a:r>
              <a:rPr lang="en-US" sz="4000" dirty="0">
                <a:solidFill>
                  <a:schemeClr val="bg1"/>
                </a:solidFill>
                <a:latin typeface="Gill Sans Nova" panose="020B0602020104020203" pitchFamily="34" charset="0"/>
              </a:rPr>
              <a:t>Childcare</a:t>
            </a:r>
          </a:p>
          <a:p>
            <a:r>
              <a:rPr lang="en-US" sz="4000" dirty="0">
                <a:solidFill>
                  <a:schemeClr val="bg1"/>
                </a:solidFill>
                <a:latin typeface="Gill Sans Nova" panose="020B0602020104020203" pitchFamily="34" charset="0"/>
              </a:rPr>
              <a:t>Health &amp; Substance Abuse </a:t>
            </a:r>
          </a:p>
          <a:p>
            <a:r>
              <a:rPr lang="en-US" sz="4000" dirty="0">
                <a:solidFill>
                  <a:schemeClr val="bg1"/>
                </a:solidFill>
                <a:latin typeface="Gill Sans Nova" panose="020B0602020104020203" pitchFamily="34" charset="0"/>
              </a:rPr>
              <a:t>Energy conservation</a:t>
            </a:r>
          </a:p>
          <a:p>
            <a:r>
              <a:rPr lang="en-US" sz="4000" dirty="0">
                <a:solidFill>
                  <a:schemeClr val="bg1"/>
                </a:solidFill>
                <a:latin typeface="Gill Sans Nova" panose="020B0602020104020203" pitchFamily="34" charset="0"/>
              </a:rPr>
              <a:t>Homeless and Senior Services</a:t>
            </a:r>
          </a:p>
          <a:p>
            <a:endParaRPr lang="en-US" sz="4800" dirty="0">
              <a:solidFill>
                <a:schemeClr val="bg1"/>
              </a:solidFill>
              <a:latin typeface="Gill Sans Nova" panose="020B0602020104020203" pitchFamily="34" charset="0"/>
            </a:endParaRPr>
          </a:p>
          <a:p>
            <a:pPr marL="0" indent="0">
              <a:buNone/>
            </a:pPr>
            <a:endParaRPr lang="en-US" sz="4000" dirty="0">
              <a:solidFill>
                <a:schemeClr val="bg1"/>
              </a:solidFill>
              <a:latin typeface="Gill Sans Nova" panose="020B0602020104020203" pitchFamily="34" charset="0"/>
            </a:endParaRPr>
          </a:p>
        </p:txBody>
      </p:sp>
      <p:sp>
        <p:nvSpPr>
          <p:cNvPr id="4" name="Text Placeholder 3">
            <a:extLst>
              <a:ext uri="{FF2B5EF4-FFF2-40B4-BE49-F238E27FC236}">
                <a16:creationId xmlns:a16="http://schemas.microsoft.com/office/drawing/2014/main" id="{81CD665E-8358-5BDE-F021-A0B696507BB5}"/>
              </a:ext>
            </a:extLst>
          </p:cNvPr>
          <p:cNvSpPr>
            <a:spLocks noGrp="1"/>
          </p:cNvSpPr>
          <p:nvPr>
            <p:ph type="body" sz="half" idx="2"/>
          </p:nvPr>
        </p:nvSpPr>
        <p:spPr>
          <a:xfrm>
            <a:off x="-2058987" y="3083168"/>
            <a:ext cx="3735388" cy="2168769"/>
          </a:xfrm>
        </p:spPr>
        <p:txBody>
          <a:bodyPr/>
          <a:lstStyle/>
          <a:p>
            <a:r>
              <a:rPr lang="en-US" dirty="0"/>
              <a:t> </a:t>
            </a:r>
          </a:p>
        </p:txBody>
      </p:sp>
      <p:pic>
        <p:nvPicPr>
          <p:cNvPr id="1026" name="Picture 2" descr="Free Quality Hook illustration and picture">
            <a:extLst>
              <a:ext uri="{FF2B5EF4-FFF2-40B4-BE49-F238E27FC236}">
                <a16:creationId xmlns:a16="http://schemas.microsoft.com/office/drawing/2014/main" id="{A67B69B1-F671-EA2F-622C-6E162B2EB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699" y="739652"/>
            <a:ext cx="4696680" cy="5603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769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839788" y="375138"/>
            <a:ext cx="3932237" cy="1600200"/>
          </a:xfrm>
        </p:spPr>
        <p:txBody>
          <a:bodyPr/>
          <a:lstStyle/>
          <a:p>
            <a:r>
              <a:rPr lang="en-US" dirty="0">
                <a:solidFill>
                  <a:schemeClr val="bg1"/>
                </a:solidFill>
                <a:latin typeface="Gill Sans MT" panose="020B0502020104020203" pitchFamily="34" charset="0"/>
              </a:rPr>
              <a:t>Ineligible Public Services</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a:xfrm>
            <a:off x="5183188" y="987425"/>
            <a:ext cx="6172200" cy="5178913"/>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uLnTx/>
                <a:uFillTx/>
                <a:latin typeface="Gill Sans Nova" panose="020B0602020104020203" pitchFamily="34" charset="0"/>
                <a:ea typeface="+mn-ea"/>
                <a:cs typeface="+mn-cs"/>
              </a:rPr>
              <a:t>Income Payments as a </a:t>
            </a:r>
            <a:r>
              <a:rPr kumimoji="0" lang="en-US" sz="4000" b="0" i="0" u="sng" strike="noStrike" kern="1200" cap="none" spc="0" normalizeH="0" baseline="0" noProof="0" dirty="0">
                <a:ln>
                  <a:noFill/>
                </a:ln>
                <a:solidFill>
                  <a:prstClr val="white"/>
                </a:solidFill>
                <a:effectLst/>
                <a:uLnTx/>
                <a:uFillTx/>
                <a:latin typeface="Gill Sans Nova" panose="020B0602020104020203" pitchFamily="34" charset="0"/>
                <a:ea typeface="+mn-ea"/>
                <a:cs typeface="+mn-cs"/>
              </a:rPr>
              <a:t>grant</a:t>
            </a:r>
            <a:r>
              <a:rPr kumimoji="0" lang="en-US" sz="4000" b="0" i="0" u="none" strike="noStrike" kern="1200" cap="none" spc="0" normalizeH="0" baseline="0" noProof="0" dirty="0">
                <a:ln>
                  <a:noFill/>
                </a:ln>
                <a:solidFill>
                  <a:prstClr val="white"/>
                </a:solidFill>
                <a:effectLst/>
                <a:uLnTx/>
                <a:uFillTx/>
                <a:latin typeface="Gill Sans Nova" panose="020B0602020104020203" pitchFamily="34" charset="0"/>
                <a:ea typeface="+mn-ea"/>
                <a:cs typeface="+mn-cs"/>
              </a:rPr>
              <a:t> for basic needs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uLnTx/>
                <a:uFillTx/>
                <a:latin typeface="Gill Sans Nova" panose="020B0602020104020203" pitchFamily="34" charset="0"/>
                <a:ea typeface="+mn-ea"/>
                <a:cs typeface="+mn-cs"/>
              </a:rPr>
              <a:t>UNLESS; do not exceed 3 consecutive months; 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4000" dirty="0">
                <a:solidFill>
                  <a:prstClr val="white"/>
                </a:solidFill>
                <a:latin typeface="Gill Sans Nova" panose="020B0602020104020203" pitchFamily="34" charset="0"/>
              </a:rPr>
              <a:t>Paid to a provider on behalf of person or HH</a:t>
            </a:r>
            <a:endParaRPr kumimoji="0" lang="en-US" sz="4000" b="0" i="0" u="none" strike="noStrike" kern="1200" cap="none" spc="0" normalizeH="0" baseline="0" noProof="0" dirty="0">
              <a:ln>
                <a:noFill/>
              </a:ln>
              <a:solidFill>
                <a:prstClr val="white"/>
              </a:solidFill>
              <a:effectLst/>
              <a:uLnTx/>
              <a:uFillTx/>
              <a:latin typeface="Gill Sans Nova" panose="020B0602020104020203"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uLnTx/>
                <a:uFillTx/>
                <a:latin typeface="Gill Sans Nova" panose="020B0602020104020203" pitchFamily="34" charset="0"/>
                <a:ea typeface="+mn-ea"/>
                <a:cs typeface="+mn-cs"/>
              </a:rPr>
              <a:t>Basic needs loan allowed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white"/>
                </a:solidFill>
                <a:effectLst/>
                <a:uLnTx/>
                <a:uFillTx/>
                <a:latin typeface="Gill Sans Nova" panose="020B0602020104020203" pitchFamily="34" charset="0"/>
                <a:ea typeface="+mn-ea"/>
                <a:cs typeface="+mn-cs"/>
              </a:rPr>
              <a:t>No political activities </a:t>
            </a:r>
            <a:endParaRPr lang="en-US" sz="4800" dirty="0">
              <a:solidFill>
                <a:schemeClr val="bg1"/>
              </a:solidFill>
              <a:latin typeface="Gill Sans Nova" panose="020B0602020104020203" pitchFamily="34" charset="0"/>
            </a:endParaRPr>
          </a:p>
        </p:txBody>
      </p:sp>
      <p:pic>
        <p:nvPicPr>
          <p:cNvPr id="2050" name="Picture 2" descr="Free Abort Delete vector and picture">
            <a:extLst>
              <a:ext uri="{FF2B5EF4-FFF2-40B4-BE49-F238E27FC236}">
                <a16:creationId xmlns:a16="http://schemas.microsoft.com/office/drawing/2014/main" id="{BBD60B9C-1D8A-AF5C-E9CE-24C31336F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80" y="2212410"/>
            <a:ext cx="3932237" cy="3789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0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City of Seattle PS Funding History</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p:txBody>
          <a:bodyPr>
            <a:normAutofit fontScale="92500" lnSpcReduction="20000"/>
          </a:bodyPr>
          <a:lstStyle/>
          <a:p>
            <a:r>
              <a:rPr lang="en-US" sz="3600" dirty="0">
                <a:solidFill>
                  <a:schemeClr val="bg1"/>
                </a:solidFill>
                <a:latin typeface="Gill Sans Nova" panose="020B0602020104020203" pitchFamily="34" charset="0"/>
              </a:rPr>
              <a:t>Public Services Cap for CDBG grantees</a:t>
            </a:r>
            <a:br>
              <a:rPr lang="en-US" sz="3600" dirty="0">
                <a:solidFill>
                  <a:schemeClr val="bg1"/>
                </a:solidFill>
                <a:latin typeface="Gill Sans Nova" panose="020B0602020104020203" pitchFamily="34" charset="0"/>
              </a:rPr>
            </a:br>
            <a:endParaRPr lang="en-US" sz="3600" dirty="0">
              <a:solidFill>
                <a:schemeClr val="bg1"/>
              </a:solidFill>
              <a:latin typeface="Gill Sans Nova" panose="020B0602020104020203" pitchFamily="34" charset="0"/>
            </a:endParaRPr>
          </a:p>
          <a:p>
            <a:r>
              <a:rPr lang="en-US" sz="3600" dirty="0">
                <a:solidFill>
                  <a:schemeClr val="bg1"/>
                </a:solidFill>
                <a:latin typeface="Gill Sans Nova" panose="020B0602020104020203" pitchFamily="34" charset="0"/>
              </a:rPr>
              <a:t>COS grandfathered at just under 36% of CDBG allocation in 1982</a:t>
            </a:r>
            <a:br>
              <a:rPr lang="en-US" sz="3600" dirty="0">
                <a:solidFill>
                  <a:schemeClr val="bg1"/>
                </a:solidFill>
                <a:latin typeface="Gill Sans Nova" panose="020B0602020104020203" pitchFamily="34" charset="0"/>
              </a:rPr>
            </a:br>
            <a:endParaRPr lang="en-US" sz="3600" dirty="0">
              <a:solidFill>
                <a:schemeClr val="bg1"/>
              </a:solidFill>
              <a:latin typeface="Gill Sans Nova" panose="020B0602020104020203" pitchFamily="34" charset="0"/>
            </a:endParaRPr>
          </a:p>
          <a:p>
            <a:r>
              <a:rPr lang="en-US" sz="3600" dirty="0">
                <a:solidFill>
                  <a:schemeClr val="bg1"/>
                </a:solidFill>
                <a:latin typeface="Gill Sans Nova" panose="020B0602020104020203" pitchFamily="34" charset="0"/>
              </a:rPr>
              <a:t>Used to address needs of people experiencing homelessness and/or housing instability</a:t>
            </a:r>
            <a:br>
              <a:rPr lang="en-US" sz="3600" dirty="0">
                <a:solidFill>
                  <a:schemeClr val="bg1"/>
                </a:solidFill>
                <a:latin typeface="Gill Sans Nova" panose="020B0602020104020203" pitchFamily="34" charset="0"/>
              </a:rPr>
            </a:br>
            <a:endParaRPr lang="en-US" sz="3600" dirty="0">
              <a:solidFill>
                <a:schemeClr val="bg1"/>
              </a:solidFill>
              <a:latin typeface="Gill Sans Nova" panose="020B0602020104020203" pitchFamily="34" charset="0"/>
            </a:endParaRPr>
          </a:p>
          <a:p>
            <a:r>
              <a:rPr lang="en-US" sz="3600" dirty="0">
                <a:solidFill>
                  <a:schemeClr val="bg1"/>
                </a:solidFill>
                <a:latin typeface="Gill Sans Nova" panose="020B0602020104020203" pitchFamily="34" charset="0"/>
              </a:rPr>
              <a:t>2023 allocation:  $3,154,270 in CDBG, and $826,314 in ESG </a:t>
            </a: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99281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Examples of projects</a:t>
            </a:r>
          </a:p>
        </p:txBody>
      </p:sp>
      <p:sp>
        <p:nvSpPr>
          <p:cNvPr id="3" name="Content Placeholder 2">
            <a:extLst>
              <a:ext uri="{FF2B5EF4-FFF2-40B4-BE49-F238E27FC236}">
                <a16:creationId xmlns:a16="http://schemas.microsoft.com/office/drawing/2014/main" id="{74F02C69-D60D-9FA8-4E2B-52C070DA9379}"/>
              </a:ext>
            </a:extLst>
          </p:cNvPr>
          <p:cNvSpPr>
            <a:spLocks noGrp="1"/>
          </p:cNvSpPr>
          <p:nvPr>
            <p:ph idx="1"/>
          </p:nvPr>
        </p:nvSpPr>
        <p:spPr/>
        <p:txBody>
          <a:bodyPr/>
          <a:lstStyle/>
          <a:p>
            <a:r>
              <a:rPr lang="en-US" sz="4000" b="0" i="0" dirty="0">
                <a:solidFill>
                  <a:schemeClr val="bg1"/>
                </a:solidFill>
                <a:effectLst/>
                <a:latin typeface="Calibri" panose="020F0502020204030204" pitchFamily="34" charset="0"/>
              </a:rPr>
              <a:t>ESG - $189,728, Catholic Community Housing - Street to Housing Rapid Rehousing, no barrier to program entry then progressive engagement of services.</a:t>
            </a:r>
          </a:p>
          <a:p>
            <a:r>
              <a:rPr lang="en-US" sz="4000" dirty="0">
                <a:solidFill>
                  <a:schemeClr val="bg1"/>
                </a:solidFill>
                <a:latin typeface="Calibri" panose="020F0502020204030204" pitchFamily="34" charset="0"/>
              </a:rPr>
              <a:t>CDBG - $2,644.527, 24-hour shelter services to single adults over 18.  241 bed units in socially distanced non-congregate shelter model. </a:t>
            </a:r>
            <a:br>
              <a:rPr lang="en-US" sz="1800" b="0" i="0" dirty="0">
                <a:solidFill>
                  <a:srgbClr val="000000"/>
                </a:solidFill>
                <a:effectLst/>
                <a:latin typeface="Calibri" panose="020F0502020204030204" pitchFamily="34" charset="0"/>
              </a:rPr>
            </a:br>
            <a:endParaRPr lang="en-US" sz="1800" b="0" i="0" dirty="0">
              <a:solidFill>
                <a:srgbClr val="000000"/>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111594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A861209-4E5C-AB09-1CC5-305143B96004}"/>
              </a:ext>
            </a:extLst>
          </p:cNvPr>
          <p:cNvSpPr txBox="1"/>
          <p:nvPr/>
        </p:nvSpPr>
        <p:spPr>
          <a:xfrm>
            <a:off x="371094" y="2718054"/>
            <a:ext cx="3394710"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graphicFrame>
        <p:nvGraphicFramePr>
          <p:cNvPr id="5" name="Chart 4">
            <a:extLst>
              <a:ext uri="{FF2B5EF4-FFF2-40B4-BE49-F238E27FC236}">
                <a16:creationId xmlns:a16="http://schemas.microsoft.com/office/drawing/2014/main" id="{B8F037A3-B2DE-2EB9-F976-D7399726C59A}"/>
              </a:ext>
            </a:extLst>
          </p:cNvPr>
          <p:cNvGraphicFramePr>
            <a:graphicFrameLocks/>
          </p:cNvGraphicFramePr>
          <p:nvPr>
            <p:extLst>
              <p:ext uri="{D42A27DB-BD31-4B8C-83A1-F6EECF244321}">
                <p14:modId xmlns:p14="http://schemas.microsoft.com/office/powerpoint/2010/main" val="707433612"/>
              </p:ext>
            </p:extLst>
          </p:nvPr>
        </p:nvGraphicFramePr>
        <p:xfrm>
          <a:off x="1031631" y="643467"/>
          <a:ext cx="9941169" cy="5440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399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06B976B-1227-24DE-DF46-B1CE47A84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646" y="568514"/>
            <a:ext cx="10310446" cy="4742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861209-4E5C-AB09-1CC5-305143B96004}"/>
              </a:ext>
            </a:extLst>
          </p:cNvPr>
          <p:cNvSpPr txBox="1"/>
          <p:nvPr/>
        </p:nvSpPr>
        <p:spPr>
          <a:xfrm>
            <a:off x="1019908" y="5920154"/>
            <a:ext cx="9519138" cy="369332"/>
          </a:xfrm>
          <a:prstGeom prst="rect">
            <a:avLst/>
          </a:prstGeom>
          <a:noFill/>
        </p:spPr>
        <p:txBody>
          <a:bodyPr wrap="square" rtlCol="0">
            <a:spAutoFit/>
          </a:bodyPr>
          <a:lstStyle/>
          <a:p>
            <a:r>
              <a:rPr lang="en-US" dirty="0">
                <a:solidFill>
                  <a:schemeClr val="bg1"/>
                </a:solidFill>
              </a:rPr>
              <a:t>Source:  Seattle City Budget Office via KOMO News Reporter Chris Daniels, 4/3/2023</a:t>
            </a:r>
          </a:p>
        </p:txBody>
      </p:sp>
    </p:spTree>
    <p:extLst>
      <p:ext uri="{BB962C8B-B14F-4D97-AF65-F5344CB8AC3E}">
        <p14:creationId xmlns:p14="http://schemas.microsoft.com/office/powerpoint/2010/main" val="1191989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9" name="Rectangle 4102">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a:extLst>
              <a:ext uri="{FF2B5EF4-FFF2-40B4-BE49-F238E27FC236}">
                <a16:creationId xmlns:a16="http://schemas.microsoft.com/office/drawing/2014/main" id="{FDBDD48C-5D8F-4EE8-8CED-0E80409586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57" r="12140"/>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4120" name="Freeform: Shape 410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121" name="Freeform: Shape 410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22" name="Rectangle 410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123" name="Rectangle 411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4A861209-4E5C-AB09-1CC5-305143B96004}"/>
              </a:ext>
            </a:extLst>
          </p:cNvPr>
          <p:cNvSpPr txBox="1"/>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pPr>
            <a:r>
              <a:rPr lang="en-US" sz="3600" b="1" dirty="0">
                <a:hlinkClick r:id="rId4"/>
              </a:rPr>
              <a:t>2022 King County Regional Homeless Authority PIT summary</a:t>
            </a:r>
            <a:endParaRPr lang="en-US" sz="3600" b="1" dirty="0"/>
          </a:p>
        </p:txBody>
      </p:sp>
    </p:spTree>
    <p:extLst>
      <p:ext uri="{BB962C8B-B14F-4D97-AF65-F5344CB8AC3E}">
        <p14:creationId xmlns:p14="http://schemas.microsoft.com/office/powerpoint/2010/main" val="2875576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3423</TotalTime>
  <Words>1912</Words>
  <Application>Microsoft Office PowerPoint</Application>
  <PresentationFormat>Widescreen</PresentationFormat>
  <Paragraphs>156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Gill Sans MT</vt:lpstr>
      <vt:lpstr>Gill Sans Nova</vt:lpstr>
      <vt:lpstr>Open Sans</vt:lpstr>
      <vt:lpstr>Office Theme</vt:lpstr>
      <vt:lpstr>City of Seattle - Public Services Investments</vt:lpstr>
      <vt:lpstr>Topics:</vt:lpstr>
      <vt:lpstr>Eligible Public Services</vt:lpstr>
      <vt:lpstr>Ineligible Public Services</vt:lpstr>
      <vt:lpstr>City of Seattle PS Funding History</vt:lpstr>
      <vt:lpstr>Examples of projects</vt:lpstr>
      <vt:lpstr>PowerPoint Presentation</vt:lpstr>
      <vt:lpstr>PowerPoint Presentation</vt:lpstr>
      <vt:lpstr>PowerPoint Presentation</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NCDA PowerPoint Template</dc:title>
  <dc:creator>MELISSA HORR</dc:creator>
  <cp:lastModifiedBy>Rhinehart, Debra</cp:lastModifiedBy>
  <cp:revision>28</cp:revision>
  <dcterms:created xsi:type="dcterms:W3CDTF">2022-02-23T18:33:08Z</dcterms:created>
  <dcterms:modified xsi:type="dcterms:W3CDTF">2023-06-12T03:48:32Z</dcterms:modified>
</cp:coreProperties>
</file>